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9"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162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26378A-EC86-4256-AB8E-94EECC1909C7}" type="datetimeFigureOut">
              <a:rPr lang="en-GB" smtClean="0"/>
              <a:t>21/04/2025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47B7B6-F777-4A19-A2FD-71344EDA69F2}" type="slidenum">
              <a:rPr lang="en-GB" smtClean="0"/>
              <a:t>‹#›</a:t>
            </a:fld>
            <a:endParaRPr lang="en-GB"/>
          </a:p>
        </p:txBody>
      </p:sp>
    </p:spTree>
    <p:extLst>
      <p:ext uri="{BB962C8B-B14F-4D97-AF65-F5344CB8AC3E}">
        <p14:creationId xmlns:p14="http://schemas.microsoft.com/office/powerpoint/2010/main" val="1131540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26378A-EC86-4256-AB8E-94EECC1909C7}" type="datetimeFigureOut">
              <a:rPr lang="en-GB" smtClean="0"/>
              <a:t>21/04/2025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47B7B6-F777-4A19-A2FD-71344EDA69F2}" type="slidenum">
              <a:rPr lang="en-GB" smtClean="0"/>
              <a:t>‹#›</a:t>
            </a:fld>
            <a:endParaRPr lang="en-GB"/>
          </a:p>
        </p:txBody>
      </p:sp>
    </p:spTree>
    <p:extLst>
      <p:ext uri="{BB962C8B-B14F-4D97-AF65-F5344CB8AC3E}">
        <p14:creationId xmlns:p14="http://schemas.microsoft.com/office/powerpoint/2010/main" val="2155809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26378A-EC86-4256-AB8E-94EECC1909C7}" type="datetimeFigureOut">
              <a:rPr lang="en-GB" smtClean="0"/>
              <a:t>21/04/2025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47B7B6-F777-4A19-A2FD-71344EDA69F2}" type="slidenum">
              <a:rPr lang="en-GB" smtClean="0"/>
              <a:t>‹#›</a:t>
            </a:fld>
            <a:endParaRPr lang="en-GB"/>
          </a:p>
        </p:txBody>
      </p:sp>
    </p:spTree>
    <p:extLst>
      <p:ext uri="{BB962C8B-B14F-4D97-AF65-F5344CB8AC3E}">
        <p14:creationId xmlns:p14="http://schemas.microsoft.com/office/powerpoint/2010/main" val="71425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26378A-EC86-4256-AB8E-94EECC1909C7}" type="datetimeFigureOut">
              <a:rPr lang="en-GB" smtClean="0"/>
              <a:t>21/04/2025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47B7B6-F777-4A19-A2FD-71344EDA69F2}" type="slidenum">
              <a:rPr lang="en-GB" smtClean="0"/>
              <a:t>‹#›</a:t>
            </a:fld>
            <a:endParaRPr lang="en-GB"/>
          </a:p>
        </p:txBody>
      </p:sp>
    </p:spTree>
    <p:extLst>
      <p:ext uri="{BB962C8B-B14F-4D97-AF65-F5344CB8AC3E}">
        <p14:creationId xmlns:p14="http://schemas.microsoft.com/office/powerpoint/2010/main" val="3047414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26378A-EC86-4256-AB8E-94EECC1909C7}" type="datetimeFigureOut">
              <a:rPr lang="en-GB" smtClean="0"/>
              <a:t>21/04/2025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C47B7B6-F777-4A19-A2FD-71344EDA69F2}" type="slidenum">
              <a:rPr lang="en-GB" smtClean="0"/>
              <a:t>‹#›</a:t>
            </a:fld>
            <a:endParaRPr lang="en-GB"/>
          </a:p>
        </p:txBody>
      </p:sp>
    </p:spTree>
    <p:extLst>
      <p:ext uri="{BB962C8B-B14F-4D97-AF65-F5344CB8AC3E}">
        <p14:creationId xmlns:p14="http://schemas.microsoft.com/office/powerpoint/2010/main" val="3535918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826378A-EC86-4256-AB8E-94EECC1909C7}" type="datetimeFigureOut">
              <a:rPr lang="en-GB" smtClean="0"/>
              <a:t>21/04/2025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C47B7B6-F777-4A19-A2FD-71344EDA69F2}" type="slidenum">
              <a:rPr lang="en-GB" smtClean="0"/>
              <a:t>‹#›</a:t>
            </a:fld>
            <a:endParaRPr lang="en-GB"/>
          </a:p>
        </p:txBody>
      </p:sp>
    </p:spTree>
    <p:extLst>
      <p:ext uri="{BB962C8B-B14F-4D97-AF65-F5344CB8AC3E}">
        <p14:creationId xmlns:p14="http://schemas.microsoft.com/office/powerpoint/2010/main" val="3558638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826378A-EC86-4256-AB8E-94EECC1909C7}" type="datetimeFigureOut">
              <a:rPr lang="en-GB" smtClean="0"/>
              <a:t>21/04/2025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C47B7B6-F777-4A19-A2FD-71344EDA69F2}" type="slidenum">
              <a:rPr lang="en-GB" smtClean="0"/>
              <a:t>‹#›</a:t>
            </a:fld>
            <a:endParaRPr lang="en-GB"/>
          </a:p>
        </p:txBody>
      </p:sp>
    </p:spTree>
    <p:extLst>
      <p:ext uri="{BB962C8B-B14F-4D97-AF65-F5344CB8AC3E}">
        <p14:creationId xmlns:p14="http://schemas.microsoft.com/office/powerpoint/2010/main" val="631514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826378A-EC86-4256-AB8E-94EECC1909C7}" type="datetimeFigureOut">
              <a:rPr lang="en-GB" smtClean="0"/>
              <a:t>21/04/2025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C47B7B6-F777-4A19-A2FD-71344EDA69F2}" type="slidenum">
              <a:rPr lang="en-GB" smtClean="0"/>
              <a:t>‹#›</a:t>
            </a:fld>
            <a:endParaRPr lang="en-GB"/>
          </a:p>
        </p:txBody>
      </p:sp>
    </p:spTree>
    <p:extLst>
      <p:ext uri="{BB962C8B-B14F-4D97-AF65-F5344CB8AC3E}">
        <p14:creationId xmlns:p14="http://schemas.microsoft.com/office/powerpoint/2010/main" val="3498566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26378A-EC86-4256-AB8E-94EECC1909C7}" type="datetimeFigureOut">
              <a:rPr lang="en-GB" smtClean="0"/>
              <a:t>21/04/2025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C47B7B6-F777-4A19-A2FD-71344EDA69F2}" type="slidenum">
              <a:rPr lang="en-GB" smtClean="0"/>
              <a:t>‹#›</a:t>
            </a:fld>
            <a:endParaRPr lang="en-GB"/>
          </a:p>
        </p:txBody>
      </p:sp>
    </p:spTree>
    <p:extLst>
      <p:ext uri="{BB962C8B-B14F-4D97-AF65-F5344CB8AC3E}">
        <p14:creationId xmlns:p14="http://schemas.microsoft.com/office/powerpoint/2010/main" val="3313611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826378A-EC86-4256-AB8E-94EECC1909C7}" type="datetimeFigureOut">
              <a:rPr lang="en-GB" smtClean="0"/>
              <a:t>21/04/2025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C47B7B6-F777-4A19-A2FD-71344EDA69F2}" type="slidenum">
              <a:rPr lang="en-GB" smtClean="0"/>
              <a:t>‹#›</a:t>
            </a:fld>
            <a:endParaRPr lang="en-GB"/>
          </a:p>
        </p:txBody>
      </p:sp>
    </p:spTree>
    <p:extLst>
      <p:ext uri="{BB962C8B-B14F-4D97-AF65-F5344CB8AC3E}">
        <p14:creationId xmlns:p14="http://schemas.microsoft.com/office/powerpoint/2010/main" val="2448638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826378A-EC86-4256-AB8E-94EECC1909C7}" type="datetimeFigureOut">
              <a:rPr lang="en-GB" smtClean="0"/>
              <a:t>21/04/2025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C47B7B6-F777-4A19-A2FD-71344EDA69F2}" type="slidenum">
              <a:rPr lang="en-GB" smtClean="0"/>
              <a:t>‹#›</a:t>
            </a:fld>
            <a:endParaRPr lang="en-GB"/>
          </a:p>
        </p:txBody>
      </p:sp>
    </p:spTree>
    <p:extLst>
      <p:ext uri="{BB962C8B-B14F-4D97-AF65-F5344CB8AC3E}">
        <p14:creationId xmlns:p14="http://schemas.microsoft.com/office/powerpoint/2010/main" val="915994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826378A-EC86-4256-AB8E-94EECC1909C7}" type="datetimeFigureOut">
              <a:rPr lang="en-GB" smtClean="0"/>
              <a:t>21/04/2025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C47B7B6-F777-4A19-A2FD-71344EDA69F2}" type="slidenum">
              <a:rPr lang="en-GB" smtClean="0"/>
              <a:t>‹#›</a:t>
            </a:fld>
            <a:endParaRPr lang="en-GB"/>
          </a:p>
        </p:txBody>
      </p:sp>
    </p:spTree>
    <p:extLst>
      <p:ext uri="{BB962C8B-B14F-4D97-AF65-F5344CB8AC3E}">
        <p14:creationId xmlns:p14="http://schemas.microsoft.com/office/powerpoint/2010/main" val="159225407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FDB8A-5AD2-7E5D-0A41-F879F624E809}"/>
              </a:ext>
            </a:extLst>
          </p:cNvPr>
          <p:cNvSpPr>
            <a:spLocks noGrp="1"/>
          </p:cNvSpPr>
          <p:nvPr>
            <p:ph type="ctrTitle"/>
          </p:nvPr>
        </p:nvSpPr>
        <p:spPr>
          <a:xfrm>
            <a:off x="1025930" y="2019561"/>
            <a:ext cx="7225884" cy="1618616"/>
          </a:xfrm>
        </p:spPr>
        <p:txBody>
          <a:bodyPr anchor="t">
            <a:noAutofit/>
          </a:bodyPr>
          <a:lstStyle/>
          <a:p>
            <a:pPr algn="l">
              <a:lnSpc>
                <a:spcPct val="200000"/>
              </a:lnSpc>
            </a:pPr>
            <a:r>
              <a:rPr lang="en-GB" sz="1050" dirty="0">
                <a:solidFill>
                  <a:srgbClr val="303030"/>
                </a:solidFill>
                <a:latin typeface="XCCW Joined PC7c" panose="03050602040000000000" pitchFamily="66" charset="0"/>
              </a:rPr>
              <a:t>In the Britain at War project, your child will learn about the causes, </a:t>
            </a:r>
            <a:br>
              <a:rPr lang="en-GB" sz="1050" dirty="0">
                <a:solidFill>
                  <a:srgbClr val="303030"/>
                </a:solidFill>
                <a:latin typeface="XCCW Joined PC7c" panose="03050602040000000000" pitchFamily="66" charset="0"/>
              </a:rPr>
            </a:br>
            <a:r>
              <a:rPr lang="en-GB" sz="1050" dirty="0">
                <a:solidFill>
                  <a:srgbClr val="303030"/>
                </a:solidFill>
                <a:latin typeface="XCCW Joined PC7c" panose="03050602040000000000" pitchFamily="66" charset="0"/>
              </a:rPr>
              <a:t>events and consequences of the First and Second World Wars, the </a:t>
            </a:r>
            <a:br>
              <a:rPr lang="en-GB" sz="1050" dirty="0">
                <a:solidFill>
                  <a:srgbClr val="303030"/>
                </a:solidFill>
                <a:latin typeface="XCCW Joined PC7c" panose="03050602040000000000" pitchFamily="66" charset="0"/>
              </a:rPr>
            </a:br>
            <a:r>
              <a:rPr lang="en-GB" sz="1050" dirty="0">
                <a:solidFill>
                  <a:srgbClr val="303030"/>
                </a:solidFill>
                <a:latin typeface="XCCW Joined PC7c" panose="03050602040000000000" pitchFamily="66" charset="0"/>
              </a:rPr>
              <a:t>influences of new inventions on warfare, how life in Great Britain was affected and the legacy of the wars in the post-war period. </a:t>
            </a:r>
            <a:br>
              <a:rPr lang="en-GB" sz="1050" dirty="0">
                <a:solidFill>
                  <a:srgbClr val="303030"/>
                </a:solidFill>
                <a:latin typeface="XCCW Joined PC7c" panose="03050602040000000000" pitchFamily="66" charset="0"/>
              </a:rPr>
            </a:br>
            <a:r>
              <a:rPr lang="en-GB" sz="1050" dirty="0">
                <a:solidFill>
                  <a:srgbClr val="303030"/>
                </a:solidFill>
                <a:latin typeface="XCCW Joined PC7c" panose="03050602040000000000" pitchFamily="66" charset="0"/>
              </a:rPr>
              <a:t>We will also be developing an understanding of the ‘Make Do and Mend’ campaign on everyday life during and after the Second World War. </a:t>
            </a:r>
            <a:br>
              <a:rPr lang="en-GB" sz="1050" dirty="0">
                <a:solidFill>
                  <a:srgbClr val="303030"/>
                </a:solidFill>
                <a:latin typeface="XCCW Joined PC7c" panose="03050602040000000000" pitchFamily="66" charset="0"/>
              </a:rPr>
            </a:br>
            <a:endParaRPr lang="en-GB" sz="900" dirty="0">
              <a:latin typeface="XCCW Joined PC7c" panose="03050602040000000000" pitchFamily="66" charset="0"/>
            </a:endParaRPr>
          </a:p>
        </p:txBody>
      </p:sp>
      <p:sp>
        <p:nvSpPr>
          <p:cNvPr id="5" name="TextBox 4">
            <a:extLst>
              <a:ext uri="{FF2B5EF4-FFF2-40B4-BE49-F238E27FC236}">
                <a16:creationId xmlns:a16="http://schemas.microsoft.com/office/drawing/2014/main" id="{9546D6B3-E971-F1D5-1D0D-4EB2D2F6D625}"/>
              </a:ext>
            </a:extLst>
          </p:cNvPr>
          <p:cNvSpPr txBox="1"/>
          <p:nvPr/>
        </p:nvSpPr>
        <p:spPr>
          <a:xfrm>
            <a:off x="916698" y="1119313"/>
            <a:ext cx="3655302" cy="507831"/>
          </a:xfrm>
          <a:prstGeom prst="rect">
            <a:avLst/>
          </a:prstGeom>
          <a:noFill/>
        </p:spPr>
        <p:txBody>
          <a:bodyPr wrap="square" rtlCol="0">
            <a:spAutoFit/>
          </a:bodyPr>
          <a:lstStyle/>
          <a:p>
            <a:pPr algn="ctr" defTabSz="557213"/>
            <a:r>
              <a:rPr lang="en-GB" sz="2700" b="1" u="sng" dirty="0">
                <a:ln w="12700">
                  <a:solidFill>
                    <a:schemeClr val="bg1">
                      <a:lumMod val="50000"/>
                      <a:alpha val="99000"/>
                    </a:schemeClr>
                  </a:solidFill>
                  <a:prstDash val="solid"/>
                </a:ln>
                <a:solidFill>
                  <a:schemeClr val="bg2">
                    <a:lumMod val="10000"/>
                  </a:schemeClr>
                </a:solidFill>
                <a:effectLst>
                  <a:outerShdw dist="38100" dir="2700000" algn="tl" rotWithShape="0">
                    <a:schemeClr val="bg1">
                      <a:lumMod val="50000"/>
                    </a:schemeClr>
                  </a:outerShdw>
                </a:effectLst>
                <a:latin typeface="XCCW Joined PC7c" panose="03050602040000000000" pitchFamily="66" charset="0"/>
              </a:rPr>
              <a:t>Britain at War</a:t>
            </a:r>
          </a:p>
        </p:txBody>
      </p:sp>
      <p:sp>
        <p:nvSpPr>
          <p:cNvPr id="8" name="Rectangle 7">
            <a:extLst>
              <a:ext uri="{FF2B5EF4-FFF2-40B4-BE49-F238E27FC236}">
                <a16:creationId xmlns:a16="http://schemas.microsoft.com/office/drawing/2014/main" id="{E325BC5F-DE36-3C24-91F2-B0BD6F63153E}"/>
              </a:ext>
            </a:extLst>
          </p:cNvPr>
          <p:cNvSpPr/>
          <p:nvPr/>
        </p:nvSpPr>
        <p:spPr>
          <a:xfrm>
            <a:off x="931545" y="989988"/>
            <a:ext cx="7260821" cy="4874341"/>
          </a:xfrm>
          <a:prstGeom prst="rect">
            <a:avLst/>
          </a:prstGeom>
          <a:noFill/>
          <a:ln w="28575" cap="rnd">
            <a:solidFill>
              <a:schemeClr val="tx1"/>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557213"/>
            <a:endParaRPr lang="en-GB" sz="1097">
              <a:solidFill>
                <a:prstClr val="white"/>
              </a:solidFill>
              <a:latin typeface="Calibri" panose="020F0502020204030204"/>
            </a:endParaRPr>
          </a:p>
        </p:txBody>
      </p:sp>
      <p:pic>
        <p:nvPicPr>
          <p:cNvPr id="6" name="Picture 5">
            <a:extLst>
              <a:ext uri="{FF2B5EF4-FFF2-40B4-BE49-F238E27FC236}">
                <a16:creationId xmlns:a16="http://schemas.microsoft.com/office/drawing/2014/main" id="{898D8DB7-5EC0-A579-7E94-86F7DC8557DA}"/>
              </a:ext>
            </a:extLst>
          </p:cNvPr>
          <p:cNvPicPr>
            <a:picLocks noChangeAspect="1"/>
          </p:cNvPicPr>
          <p:nvPr/>
        </p:nvPicPr>
        <p:blipFill>
          <a:blip r:embed="rId2"/>
          <a:stretch>
            <a:fillRect/>
          </a:stretch>
        </p:blipFill>
        <p:spPr>
          <a:xfrm>
            <a:off x="6471015" y="1119313"/>
            <a:ext cx="1538560" cy="1558285"/>
          </a:xfrm>
          <a:prstGeom prst="rect">
            <a:avLst/>
          </a:prstGeom>
          <a:ln w="28575">
            <a:solidFill>
              <a:schemeClr val="tx1"/>
            </a:solidFill>
          </a:ln>
          <a:effectLst>
            <a:outerShdw blurRad="190500" algn="tl" rotWithShape="0">
              <a:srgbClr val="000000">
                <a:alpha val="70000"/>
              </a:srgbClr>
            </a:outerShdw>
          </a:effectLst>
        </p:spPr>
      </p:pic>
      <p:pic>
        <p:nvPicPr>
          <p:cNvPr id="11" name="Picture 10">
            <a:extLst>
              <a:ext uri="{FF2B5EF4-FFF2-40B4-BE49-F238E27FC236}">
                <a16:creationId xmlns:a16="http://schemas.microsoft.com/office/drawing/2014/main" id="{39691F2A-2E98-2E7B-9A85-7621570BB573}"/>
              </a:ext>
            </a:extLst>
          </p:cNvPr>
          <p:cNvPicPr>
            <a:picLocks noChangeAspect="1"/>
          </p:cNvPicPr>
          <p:nvPr/>
        </p:nvPicPr>
        <p:blipFill>
          <a:blip r:embed="rId3"/>
          <a:stretch>
            <a:fillRect/>
          </a:stretch>
        </p:blipFill>
        <p:spPr>
          <a:xfrm>
            <a:off x="2933771" y="4130253"/>
            <a:ext cx="3256367" cy="1464782"/>
          </a:xfrm>
          <a:prstGeom prst="rect">
            <a:avLst/>
          </a:prstGeom>
          <a:ln w="28575">
            <a:solidFill>
              <a:schemeClr val="tx1"/>
            </a:solidFill>
          </a:ln>
          <a:effectLst>
            <a:outerShdw blurRad="190500" algn="tl" rotWithShape="0">
              <a:srgbClr val="000000">
                <a:alpha val="70000"/>
              </a:srgbClr>
            </a:outerShdw>
          </a:effectLst>
        </p:spPr>
      </p:pic>
    </p:spTree>
    <p:extLst>
      <p:ext uri="{BB962C8B-B14F-4D97-AF65-F5344CB8AC3E}">
        <p14:creationId xmlns:p14="http://schemas.microsoft.com/office/powerpoint/2010/main" val="3711725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CB27A92-1FF5-1017-A831-17F05B657206}"/>
              </a:ext>
            </a:extLst>
          </p:cNvPr>
          <p:cNvSpPr txBox="1"/>
          <p:nvPr/>
        </p:nvSpPr>
        <p:spPr>
          <a:xfrm>
            <a:off x="977902" y="971550"/>
            <a:ext cx="7160260" cy="1702774"/>
          </a:xfrm>
          <a:prstGeom prst="rect">
            <a:avLst/>
          </a:prstGeom>
          <a:noFill/>
        </p:spPr>
        <p:txBody>
          <a:bodyPr wrap="square">
            <a:spAutoFit/>
          </a:bodyPr>
          <a:lstStyle/>
          <a:p>
            <a:pPr algn="ctr" defTabSz="557213">
              <a:lnSpc>
                <a:spcPct val="150000"/>
              </a:lnSpc>
              <a:defRPr/>
            </a:pPr>
            <a:r>
              <a:rPr lang="en-US" sz="1463" dirty="0">
                <a:solidFill>
                  <a:schemeClr val="accent5">
                    <a:lumMod val="50000"/>
                  </a:schemeClr>
                </a:solidFill>
                <a:latin typeface="XCCW Joined PC7c" panose="03050602040000000000" pitchFamily="66" charset="0"/>
              </a:rPr>
              <a:t>This term, our whole class books are ‘</a:t>
            </a:r>
            <a:r>
              <a:rPr lang="en-GB" sz="1463" dirty="0">
                <a:solidFill>
                  <a:schemeClr val="accent5">
                    <a:lumMod val="50000"/>
                  </a:schemeClr>
                </a:solidFill>
                <a:latin typeface="XCCW Joined PC7c" panose="03050602040000000000" pitchFamily="66" charset="0"/>
              </a:rPr>
              <a:t>Letters From the Lighthouse’ by Emma Carroll and ‘Rose Blanche’ by Roberto Innocenti and Ian McEwan</a:t>
            </a:r>
            <a:br>
              <a:rPr lang="en-US" sz="1463" dirty="0">
                <a:solidFill>
                  <a:schemeClr val="accent5">
                    <a:lumMod val="50000"/>
                  </a:schemeClr>
                </a:solidFill>
                <a:latin typeface="XCCW Joined PC7c" panose="03050602040000000000" pitchFamily="66" charset="0"/>
              </a:rPr>
            </a:br>
            <a:br>
              <a:rPr lang="en-GB" sz="1350" dirty="0"/>
            </a:br>
            <a:endParaRPr lang="en-US" sz="1350" dirty="0">
              <a:solidFill>
                <a:schemeClr val="accent5">
                  <a:lumMod val="50000"/>
                </a:schemeClr>
              </a:solidFill>
              <a:latin typeface="XCCW Joined PC7c" panose="03050602040000000000" pitchFamily="66" charset="0"/>
              <a:ea typeface="Roboto" panose="020F0502020204030204" pitchFamily="2" charset="0"/>
              <a:cs typeface="Roboto" panose="020F0502020204030204" pitchFamily="2" charset="0"/>
            </a:endParaRPr>
          </a:p>
        </p:txBody>
      </p:sp>
      <p:sp>
        <p:nvSpPr>
          <p:cNvPr id="4" name="AutoShape 6" descr="Once Upon a Raindrop: The Story of Water: Amazon.co.uk: Carter, James,  Nomoco: 9781848577145: Books">
            <a:extLst>
              <a:ext uri="{FF2B5EF4-FFF2-40B4-BE49-F238E27FC236}">
                <a16:creationId xmlns:a16="http://schemas.microsoft.com/office/drawing/2014/main" id="{AF0D6F6F-7A31-DA48-2896-D7C691F9F04D}"/>
              </a:ext>
            </a:extLst>
          </p:cNvPr>
          <p:cNvSpPr>
            <a:spLocks noChangeAspect="1" noChangeArrowheads="1"/>
          </p:cNvSpPr>
          <p:nvPr/>
        </p:nvSpPr>
        <p:spPr bwMode="auto">
          <a:xfrm>
            <a:off x="4479131" y="3336131"/>
            <a:ext cx="185738" cy="18573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55721" tIns="27861" rIns="55721" bIns="27861" numCol="1" anchor="t" anchorCtr="0" compatLnSpc="1">
            <a:prstTxWarp prst="textNoShape">
              <a:avLst/>
            </a:prstTxWarp>
          </a:bodyPr>
          <a:lstStyle/>
          <a:p>
            <a:endParaRPr lang="en-GB" sz="1097"/>
          </a:p>
        </p:txBody>
      </p:sp>
      <p:pic>
        <p:nvPicPr>
          <p:cNvPr id="8" name="Picture 7">
            <a:extLst>
              <a:ext uri="{FF2B5EF4-FFF2-40B4-BE49-F238E27FC236}">
                <a16:creationId xmlns:a16="http://schemas.microsoft.com/office/drawing/2014/main" id="{E50225D4-7019-A44E-08E6-7D369DB63D9C}"/>
              </a:ext>
            </a:extLst>
          </p:cNvPr>
          <p:cNvPicPr>
            <a:picLocks noChangeAspect="1"/>
          </p:cNvPicPr>
          <p:nvPr/>
        </p:nvPicPr>
        <p:blipFill>
          <a:blip r:embed="rId2"/>
          <a:stretch>
            <a:fillRect/>
          </a:stretch>
        </p:blipFill>
        <p:spPr>
          <a:xfrm>
            <a:off x="997781" y="1899930"/>
            <a:ext cx="1510290" cy="2283415"/>
          </a:xfrm>
          <a:prstGeom prst="rect">
            <a:avLst/>
          </a:prstGeom>
        </p:spPr>
      </p:pic>
      <p:sp>
        <p:nvSpPr>
          <p:cNvPr id="11" name="TextBox 10">
            <a:extLst>
              <a:ext uri="{FF2B5EF4-FFF2-40B4-BE49-F238E27FC236}">
                <a16:creationId xmlns:a16="http://schemas.microsoft.com/office/drawing/2014/main" id="{AB5A5F5D-9D28-6B91-1D5D-AE787A25F5FD}"/>
              </a:ext>
            </a:extLst>
          </p:cNvPr>
          <p:cNvSpPr txBox="1"/>
          <p:nvPr/>
        </p:nvSpPr>
        <p:spPr>
          <a:xfrm>
            <a:off x="2708910" y="2105514"/>
            <a:ext cx="5399147" cy="1131079"/>
          </a:xfrm>
          <a:prstGeom prst="rect">
            <a:avLst/>
          </a:prstGeom>
          <a:noFill/>
        </p:spPr>
        <p:txBody>
          <a:bodyPr wrap="square">
            <a:spAutoFit/>
          </a:bodyPr>
          <a:lstStyle/>
          <a:p>
            <a:r>
              <a:rPr lang="en-GB" sz="1350" dirty="0">
                <a:latin typeface="XCCW Joined PC7c" panose="03050602040000000000" pitchFamily="66" charset="0"/>
              </a:rPr>
              <a:t>In February 1941, after months of London bombings, twelve-year-old Olive Bradshaw and her brother Cliff are evacuated to the Devon coast. The only available shelter is with Mr. Ephraim, a reclusive lighthouse keeper who resents their presence.</a:t>
            </a:r>
          </a:p>
        </p:txBody>
      </p:sp>
      <p:pic>
        <p:nvPicPr>
          <p:cNvPr id="14" name="Picture 13">
            <a:extLst>
              <a:ext uri="{FF2B5EF4-FFF2-40B4-BE49-F238E27FC236}">
                <a16:creationId xmlns:a16="http://schemas.microsoft.com/office/drawing/2014/main" id="{6D899882-B88F-6C33-0DD1-3DEB28D82034}"/>
              </a:ext>
            </a:extLst>
          </p:cNvPr>
          <p:cNvPicPr>
            <a:picLocks noChangeAspect="1"/>
          </p:cNvPicPr>
          <p:nvPr/>
        </p:nvPicPr>
        <p:blipFill>
          <a:blip r:embed="rId3"/>
          <a:stretch>
            <a:fillRect/>
          </a:stretch>
        </p:blipFill>
        <p:spPr>
          <a:xfrm>
            <a:off x="6335692" y="3389401"/>
            <a:ext cx="1793081" cy="2464594"/>
          </a:xfrm>
          <a:prstGeom prst="rect">
            <a:avLst/>
          </a:prstGeom>
        </p:spPr>
      </p:pic>
      <p:sp>
        <p:nvSpPr>
          <p:cNvPr id="16" name="TextBox 15">
            <a:extLst>
              <a:ext uri="{FF2B5EF4-FFF2-40B4-BE49-F238E27FC236}">
                <a16:creationId xmlns:a16="http://schemas.microsoft.com/office/drawing/2014/main" id="{341750AE-5514-DF26-04F8-A69532A9B946}"/>
              </a:ext>
            </a:extLst>
          </p:cNvPr>
          <p:cNvSpPr txBox="1"/>
          <p:nvPr/>
        </p:nvSpPr>
        <p:spPr>
          <a:xfrm>
            <a:off x="977900" y="4355866"/>
            <a:ext cx="5399147" cy="1546577"/>
          </a:xfrm>
          <a:prstGeom prst="rect">
            <a:avLst/>
          </a:prstGeom>
          <a:noFill/>
        </p:spPr>
        <p:txBody>
          <a:bodyPr wrap="square">
            <a:spAutoFit/>
          </a:bodyPr>
          <a:lstStyle/>
          <a:p>
            <a:r>
              <a:rPr lang="en-GB" sz="1350" dirty="0">
                <a:latin typeface="XCCW Joined PC7c" panose="03050602040000000000" pitchFamily="66" charset="0"/>
              </a:rPr>
              <a:t>Rose Blanche, named after a German resistance group, witnesses the unsettling changes in her town as soldiers fill the streets. She follows a truck carrying a captured boy to a hidden camp of starving children behind barbed wire. Secretly, she brings them food until soldiers in new uniforms arrive, and Rose and the children vanish forever.</a:t>
            </a:r>
          </a:p>
        </p:txBody>
      </p:sp>
    </p:spTree>
    <p:extLst>
      <p:ext uri="{BB962C8B-B14F-4D97-AF65-F5344CB8AC3E}">
        <p14:creationId xmlns:p14="http://schemas.microsoft.com/office/powerpoint/2010/main" val="33026892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222</Words>
  <Application>Microsoft Office PowerPoint</Application>
  <PresentationFormat>On-screen Show (4:3)</PresentationFormat>
  <Paragraphs>5</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Aptos</vt:lpstr>
      <vt:lpstr>Aptos Display</vt:lpstr>
      <vt:lpstr>Arial</vt:lpstr>
      <vt:lpstr>Calibri</vt:lpstr>
      <vt:lpstr>XCCW Joined PC7c</vt:lpstr>
      <vt:lpstr>Office Theme</vt:lpstr>
      <vt:lpstr>In the Britain at War project, your child will learn about the causes,  events and consequences of the First and Second World Wars, the  influences of new inventions on warfare, how life in Great Britain was affected and the legacy of the wars in the post-war period.  We will also be developing an understanding of the ‘Make Do and Mend’ campaign on everyday life during and after the Second World War.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Kyle Clifford</dc:creator>
  <cp:lastModifiedBy>Amanda Turner</cp:lastModifiedBy>
  <cp:revision>3</cp:revision>
  <dcterms:created xsi:type="dcterms:W3CDTF">2025-04-03T11:34:51Z</dcterms:created>
  <dcterms:modified xsi:type="dcterms:W3CDTF">2025-04-21T18:41:55Z</dcterms:modified>
</cp:coreProperties>
</file>